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19" autoAdjust="0"/>
  </p:normalViewPr>
  <p:slideViewPr>
    <p:cSldViewPr>
      <p:cViewPr>
        <p:scale>
          <a:sx n="70" d="100"/>
          <a:sy n="70" d="100"/>
        </p:scale>
        <p:origin x="-32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3B44E6-9F42-452B-B41F-E8E167BFB06B}"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75F21-5E5D-411F-A4A2-5252C6B246DB}" type="slidenum">
              <a:rPr lang="en-US" smtClean="0"/>
              <a:t>‹#›</a:t>
            </a:fld>
            <a:endParaRPr lang="en-US"/>
          </a:p>
        </p:txBody>
      </p:sp>
    </p:spTree>
    <p:extLst>
      <p:ext uri="{BB962C8B-B14F-4D97-AF65-F5344CB8AC3E}">
        <p14:creationId xmlns:p14="http://schemas.microsoft.com/office/powerpoint/2010/main" val="384550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B44E6-9F42-452B-B41F-E8E167BFB06B}"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75F21-5E5D-411F-A4A2-5252C6B246DB}" type="slidenum">
              <a:rPr lang="en-US" smtClean="0"/>
              <a:t>‹#›</a:t>
            </a:fld>
            <a:endParaRPr lang="en-US"/>
          </a:p>
        </p:txBody>
      </p:sp>
    </p:spTree>
    <p:extLst>
      <p:ext uri="{BB962C8B-B14F-4D97-AF65-F5344CB8AC3E}">
        <p14:creationId xmlns:p14="http://schemas.microsoft.com/office/powerpoint/2010/main" val="16174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B44E6-9F42-452B-B41F-E8E167BFB06B}"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75F21-5E5D-411F-A4A2-5252C6B246DB}" type="slidenum">
              <a:rPr lang="en-US" smtClean="0"/>
              <a:t>‹#›</a:t>
            </a:fld>
            <a:endParaRPr lang="en-US"/>
          </a:p>
        </p:txBody>
      </p:sp>
    </p:spTree>
    <p:extLst>
      <p:ext uri="{BB962C8B-B14F-4D97-AF65-F5344CB8AC3E}">
        <p14:creationId xmlns:p14="http://schemas.microsoft.com/office/powerpoint/2010/main" val="214774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B44E6-9F42-452B-B41F-E8E167BFB06B}"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75F21-5E5D-411F-A4A2-5252C6B246DB}" type="slidenum">
              <a:rPr lang="en-US" smtClean="0"/>
              <a:t>‹#›</a:t>
            </a:fld>
            <a:endParaRPr lang="en-US"/>
          </a:p>
        </p:txBody>
      </p:sp>
    </p:spTree>
    <p:extLst>
      <p:ext uri="{BB962C8B-B14F-4D97-AF65-F5344CB8AC3E}">
        <p14:creationId xmlns:p14="http://schemas.microsoft.com/office/powerpoint/2010/main" val="389499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B44E6-9F42-452B-B41F-E8E167BFB06B}"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75F21-5E5D-411F-A4A2-5252C6B246DB}" type="slidenum">
              <a:rPr lang="en-US" smtClean="0"/>
              <a:t>‹#›</a:t>
            </a:fld>
            <a:endParaRPr lang="en-US"/>
          </a:p>
        </p:txBody>
      </p:sp>
    </p:spTree>
    <p:extLst>
      <p:ext uri="{BB962C8B-B14F-4D97-AF65-F5344CB8AC3E}">
        <p14:creationId xmlns:p14="http://schemas.microsoft.com/office/powerpoint/2010/main" val="316962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3B44E6-9F42-452B-B41F-E8E167BFB06B}"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75F21-5E5D-411F-A4A2-5252C6B246DB}" type="slidenum">
              <a:rPr lang="en-US" smtClean="0"/>
              <a:t>‹#›</a:t>
            </a:fld>
            <a:endParaRPr lang="en-US"/>
          </a:p>
        </p:txBody>
      </p:sp>
    </p:spTree>
    <p:extLst>
      <p:ext uri="{BB962C8B-B14F-4D97-AF65-F5344CB8AC3E}">
        <p14:creationId xmlns:p14="http://schemas.microsoft.com/office/powerpoint/2010/main" val="59389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3B44E6-9F42-452B-B41F-E8E167BFB06B}" type="datetimeFigureOut">
              <a:rPr lang="en-US" smtClean="0"/>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75F21-5E5D-411F-A4A2-5252C6B246DB}" type="slidenum">
              <a:rPr lang="en-US" smtClean="0"/>
              <a:t>‹#›</a:t>
            </a:fld>
            <a:endParaRPr lang="en-US"/>
          </a:p>
        </p:txBody>
      </p:sp>
    </p:spTree>
    <p:extLst>
      <p:ext uri="{BB962C8B-B14F-4D97-AF65-F5344CB8AC3E}">
        <p14:creationId xmlns:p14="http://schemas.microsoft.com/office/powerpoint/2010/main" val="352401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3B44E6-9F42-452B-B41F-E8E167BFB06B}" type="datetimeFigureOut">
              <a:rPr lang="en-US" smtClean="0"/>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75F21-5E5D-411F-A4A2-5252C6B246DB}" type="slidenum">
              <a:rPr lang="en-US" smtClean="0"/>
              <a:t>‹#›</a:t>
            </a:fld>
            <a:endParaRPr lang="en-US"/>
          </a:p>
        </p:txBody>
      </p:sp>
    </p:spTree>
    <p:extLst>
      <p:ext uri="{BB962C8B-B14F-4D97-AF65-F5344CB8AC3E}">
        <p14:creationId xmlns:p14="http://schemas.microsoft.com/office/powerpoint/2010/main" val="426927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B44E6-9F42-452B-B41F-E8E167BFB06B}" type="datetimeFigureOut">
              <a:rPr lang="en-US" smtClean="0"/>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75F21-5E5D-411F-A4A2-5252C6B246DB}" type="slidenum">
              <a:rPr lang="en-US" smtClean="0"/>
              <a:t>‹#›</a:t>
            </a:fld>
            <a:endParaRPr lang="en-US"/>
          </a:p>
        </p:txBody>
      </p:sp>
    </p:spTree>
    <p:extLst>
      <p:ext uri="{BB962C8B-B14F-4D97-AF65-F5344CB8AC3E}">
        <p14:creationId xmlns:p14="http://schemas.microsoft.com/office/powerpoint/2010/main" val="11162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B44E6-9F42-452B-B41F-E8E167BFB06B}"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75F21-5E5D-411F-A4A2-5252C6B246DB}" type="slidenum">
              <a:rPr lang="en-US" smtClean="0"/>
              <a:t>‹#›</a:t>
            </a:fld>
            <a:endParaRPr lang="en-US"/>
          </a:p>
        </p:txBody>
      </p:sp>
    </p:spTree>
    <p:extLst>
      <p:ext uri="{BB962C8B-B14F-4D97-AF65-F5344CB8AC3E}">
        <p14:creationId xmlns:p14="http://schemas.microsoft.com/office/powerpoint/2010/main" val="3973354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B44E6-9F42-452B-B41F-E8E167BFB06B}"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75F21-5E5D-411F-A4A2-5252C6B246DB}" type="slidenum">
              <a:rPr lang="en-US" smtClean="0"/>
              <a:t>‹#›</a:t>
            </a:fld>
            <a:endParaRPr lang="en-US"/>
          </a:p>
        </p:txBody>
      </p:sp>
    </p:spTree>
    <p:extLst>
      <p:ext uri="{BB962C8B-B14F-4D97-AF65-F5344CB8AC3E}">
        <p14:creationId xmlns:p14="http://schemas.microsoft.com/office/powerpoint/2010/main" val="238501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B44E6-9F42-452B-B41F-E8E167BFB06B}" type="datetimeFigureOut">
              <a:rPr lang="en-US" smtClean="0"/>
              <a:t>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75F21-5E5D-411F-A4A2-5252C6B246DB}" type="slidenum">
              <a:rPr lang="en-US" smtClean="0"/>
              <a:t>‹#›</a:t>
            </a:fld>
            <a:endParaRPr lang="en-US"/>
          </a:p>
        </p:txBody>
      </p:sp>
    </p:spTree>
    <p:extLst>
      <p:ext uri="{BB962C8B-B14F-4D97-AF65-F5344CB8AC3E}">
        <p14:creationId xmlns:p14="http://schemas.microsoft.com/office/powerpoint/2010/main" val="2300240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Plate Tectonics Stations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766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8</a:t>
            </a:r>
            <a:endParaRPr lang="en-US" dirty="0"/>
          </a:p>
        </p:txBody>
      </p:sp>
      <p:sp>
        <p:nvSpPr>
          <p:cNvPr id="3" name="Content Placeholder 2"/>
          <p:cNvSpPr>
            <a:spLocks noGrp="1"/>
          </p:cNvSpPr>
          <p:nvPr>
            <p:ph idx="1"/>
          </p:nvPr>
        </p:nvSpPr>
        <p:spPr>
          <a:xfrm>
            <a:off x="457200" y="2272146"/>
            <a:ext cx="8229600" cy="4191000"/>
          </a:xfrm>
        </p:spPr>
        <p:txBody>
          <a:bodyPr>
            <a:normAutofit fontScale="70000" lnSpcReduction="20000"/>
          </a:bodyPr>
          <a:lstStyle/>
          <a:p>
            <a:pPr marL="514350" indent="-514350">
              <a:buAutoNum type="arabicPeriod"/>
            </a:pPr>
            <a:r>
              <a:rPr lang="en-US" dirty="0" smtClean="0"/>
              <a:t>When two oceanic plates move toward each other and collide, it is called _______-________ _________boundary.</a:t>
            </a:r>
          </a:p>
          <a:p>
            <a:pPr marL="514350" indent="-514350">
              <a:buAutoNum type="arabicPeriod"/>
            </a:pPr>
            <a:r>
              <a:rPr lang="en-US" dirty="0" smtClean="0"/>
              <a:t>At this boundary, _______________plate ____________under a younger, less denser plate. </a:t>
            </a:r>
          </a:p>
          <a:p>
            <a:pPr marL="514350" indent="-514350">
              <a:buAutoNum type="arabicPeriod"/>
            </a:pPr>
            <a:endParaRPr lang="en-US" dirty="0"/>
          </a:p>
          <a:p>
            <a:pPr marL="514350" indent="-514350">
              <a:buAutoNum type="arabicPeriod"/>
            </a:pPr>
            <a:r>
              <a:rPr lang="en-US" dirty="0" smtClean="0"/>
              <a:t>______________and ___________ is formed at this boundary.</a:t>
            </a:r>
          </a:p>
          <a:p>
            <a:pPr marL="514350" indent="-514350">
              <a:buAutoNum type="arabicPeriod"/>
            </a:pPr>
            <a:r>
              <a:rPr lang="en-US" dirty="0" smtClean="0"/>
              <a:t> Famous examples of this type of boundary are *STUDY STATION</a:t>
            </a:r>
          </a:p>
          <a:p>
            <a:pPr marL="0" indent="0">
              <a:buNone/>
            </a:pPr>
            <a:endParaRPr lang="en-US" dirty="0"/>
          </a:p>
          <a:p>
            <a:pPr marL="0" indent="0">
              <a:buNone/>
            </a:pPr>
            <a:r>
              <a:rPr lang="en-US" dirty="0" smtClean="0"/>
              <a:t>5. Illustrate this boundary with arrows and include landforms.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602673"/>
            <a:ext cx="2511213" cy="1580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217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9</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AutoNum type="arabicPeriod"/>
            </a:pPr>
            <a:r>
              <a:rPr lang="en-US" dirty="0" smtClean="0"/>
              <a:t>When two continental plates move toward each other and collide, it is called _______-________ _________boundary.</a:t>
            </a:r>
          </a:p>
          <a:p>
            <a:pPr marL="0" indent="0">
              <a:buNone/>
            </a:pPr>
            <a:endParaRPr lang="en-US" dirty="0" smtClean="0"/>
          </a:p>
          <a:p>
            <a:pPr marL="0" indent="0">
              <a:buNone/>
            </a:pPr>
            <a:r>
              <a:rPr lang="en-US" dirty="0" smtClean="0"/>
              <a:t>2. At this boundary, neither plate is </a:t>
            </a:r>
            <a:r>
              <a:rPr lang="en-US" dirty="0" err="1" smtClean="0"/>
              <a:t>subducted</a:t>
            </a:r>
            <a:r>
              <a:rPr lang="en-US" dirty="0" smtClean="0"/>
              <a:t>. Instead, the plates ______________________.</a:t>
            </a:r>
          </a:p>
          <a:p>
            <a:pPr marL="514350" indent="-514350">
              <a:buAutoNum type="arabicPeriod"/>
            </a:pPr>
            <a:endParaRPr lang="en-US" dirty="0" smtClean="0"/>
          </a:p>
          <a:p>
            <a:pPr marL="0" indent="0">
              <a:buNone/>
            </a:pPr>
            <a:r>
              <a:rPr lang="en-US" dirty="0" smtClean="0"/>
              <a:t>3. ______________is formed at this boundary. </a:t>
            </a:r>
          </a:p>
          <a:p>
            <a:pPr marL="0" indent="0">
              <a:buNone/>
            </a:pPr>
            <a:endParaRPr lang="en-US" dirty="0" smtClean="0"/>
          </a:p>
          <a:p>
            <a:pPr marL="0" indent="0">
              <a:buNone/>
            </a:pPr>
            <a:r>
              <a:rPr lang="en-US" dirty="0" smtClean="0"/>
              <a:t>4.  Famous example of this type of boundary is:</a:t>
            </a:r>
          </a:p>
          <a:p>
            <a:pPr marL="0" indent="0">
              <a:buNone/>
            </a:pPr>
            <a:endParaRPr lang="en-US" dirty="0" smtClean="0"/>
          </a:p>
          <a:p>
            <a:pPr marL="0" indent="0">
              <a:buNone/>
            </a:pPr>
            <a:r>
              <a:rPr lang="en-US" dirty="0" smtClean="0"/>
              <a:t>5. Illustrate this boundary with arrows and include landform  </a:t>
            </a:r>
          </a:p>
          <a:p>
            <a:pPr marL="0" indent="0">
              <a:buNone/>
            </a:pP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04800"/>
            <a:ext cx="250776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386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10 </a:t>
            </a:r>
            <a:endParaRPr lang="en-US" dirty="0"/>
          </a:p>
        </p:txBody>
      </p:sp>
      <p:sp>
        <p:nvSpPr>
          <p:cNvPr id="3" name="Content Placeholder 2"/>
          <p:cNvSpPr>
            <a:spLocks noGrp="1"/>
          </p:cNvSpPr>
          <p:nvPr>
            <p:ph idx="1"/>
          </p:nvPr>
        </p:nvSpPr>
        <p:spPr>
          <a:xfrm>
            <a:off x="533400" y="1954557"/>
            <a:ext cx="8229600" cy="4400206"/>
          </a:xfrm>
        </p:spPr>
        <p:txBody>
          <a:bodyPr>
            <a:normAutofit fontScale="85000" lnSpcReduction="10000"/>
          </a:bodyPr>
          <a:lstStyle/>
          <a:p>
            <a:pPr marL="514350" indent="-514350">
              <a:buAutoNum type="arabicPeriod"/>
            </a:pPr>
            <a:r>
              <a:rPr lang="en-US" dirty="0" smtClean="0"/>
              <a:t>When 1 oceanic and 1 continental plates collide, it forms_______-________ _________boundary.</a:t>
            </a:r>
          </a:p>
          <a:p>
            <a:pPr marL="514350" indent="-514350">
              <a:buAutoNum type="arabicPeriod"/>
            </a:pPr>
            <a:r>
              <a:rPr lang="en-US" dirty="0" smtClean="0"/>
              <a:t>At this boundary, ____________</a:t>
            </a:r>
            <a:r>
              <a:rPr lang="en-US" dirty="0" err="1" smtClean="0"/>
              <a:t>subducts</a:t>
            </a:r>
            <a:r>
              <a:rPr lang="en-US" dirty="0" smtClean="0"/>
              <a:t> under _____________. </a:t>
            </a:r>
          </a:p>
          <a:p>
            <a:pPr marL="514350" indent="-514350">
              <a:buAutoNum type="arabicPeriod"/>
            </a:pPr>
            <a:r>
              <a:rPr lang="en-US" dirty="0" smtClean="0"/>
              <a:t>______________ and _________are  formed at this boundary. </a:t>
            </a:r>
          </a:p>
          <a:p>
            <a:pPr marL="514350" indent="-514350">
              <a:buAutoNum type="arabicPeriod"/>
            </a:pPr>
            <a:r>
              <a:rPr lang="en-US" dirty="0" smtClean="0"/>
              <a:t> Famous example of this type of boundary is:</a:t>
            </a:r>
          </a:p>
          <a:p>
            <a:pPr marL="0" indent="0">
              <a:buNone/>
            </a:pPr>
            <a:endParaRPr lang="en-US" dirty="0" smtClean="0"/>
          </a:p>
          <a:p>
            <a:pPr marL="0" indent="0">
              <a:buNone/>
            </a:pPr>
            <a:r>
              <a:rPr lang="en-US" dirty="0" smtClean="0"/>
              <a:t>5. Illustrate this boundary with arrows and include landform  </a:t>
            </a:r>
          </a:p>
          <a:p>
            <a:pPr marL="0" indent="0">
              <a:buNone/>
            </a:pPr>
            <a:endParaRPr lang="en-US" dirty="0" smtClean="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52400"/>
            <a:ext cx="2183969" cy="180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217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11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1. When two plates slide past one another horizontally, we call </a:t>
            </a:r>
            <a:r>
              <a:rPr lang="en-US" dirty="0" err="1" smtClean="0"/>
              <a:t>it___________boundary</a:t>
            </a:r>
            <a:r>
              <a:rPr lang="en-US" dirty="0" smtClean="0"/>
              <a:t>.</a:t>
            </a:r>
          </a:p>
          <a:p>
            <a:endParaRPr lang="en-US" dirty="0"/>
          </a:p>
          <a:p>
            <a:pPr marL="0" indent="0">
              <a:buNone/>
            </a:pPr>
            <a:r>
              <a:rPr lang="en-US" dirty="0" smtClean="0"/>
              <a:t>2. In this boundary, no new crust is created and no crust is </a:t>
            </a:r>
            <a:r>
              <a:rPr lang="en-US" dirty="0" err="1" smtClean="0"/>
              <a:t>subducted</a:t>
            </a:r>
            <a:r>
              <a:rPr lang="en-US" dirty="0" smtClean="0"/>
              <a:t>. Instead __________builds up. </a:t>
            </a:r>
          </a:p>
          <a:p>
            <a:pPr marL="0" indent="0">
              <a:buNone/>
            </a:pPr>
            <a:endParaRPr lang="en-US" dirty="0"/>
          </a:p>
          <a:p>
            <a:pPr marL="0" indent="0">
              <a:buNone/>
            </a:pPr>
            <a:r>
              <a:rPr lang="en-US" dirty="0" smtClean="0"/>
              <a:t>3. When the built up energy is released, ___________ is created. </a:t>
            </a:r>
          </a:p>
          <a:p>
            <a:pPr marL="0" indent="0">
              <a:buNone/>
            </a:pPr>
            <a:r>
              <a:rPr lang="en-US" dirty="0" smtClean="0"/>
              <a:t>4. When layers of the earth is broken due to stress, it is called ___________. </a:t>
            </a:r>
          </a:p>
          <a:p>
            <a:pPr marL="0" indent="0">
              <a:buNone/>
            </a:pPr>
            <a:endParaRPr lang="en-US" dirty="0"/>
          </a:p>
          <a:p>
            <a:pPr marL="0" indent="0">
              <a:buNone/>
            </a:pPr>
            <a:r>
              <a:rPr lang="en-US" dirty="0" smtClean="0"/>
              <a:t>5. Illustrate this boundary with arrows and include landform  </a:t>
            </a:r>
          </a:p>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57200"/>
            <a:ext cx="13906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85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12</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b="1" dirty="0" smtClean="0"/>
              <a:t>Compression </a:t>
            </a:r>
            <a:r>
              <a:rPr lang="en-US" dirty="0" smtClean="0"/>
              <a:t>is a type of stress that occurs when an object is squeezed. Write this definition in your own words.</a:t>
            </a:r>
          </a:p>
          <a:p>
            <a:pPr marL="514350" indent="-514350">
              <a:buAutoNum type="arabicPeriod"/>
            </a:pPr>
            <a:r>
              <a:rPr lang="en-US" b="1" dirty="0" smtClean="0"/>
              <a:t>Tension</a:t>
            </a:r>
            <a:r>
              <a:rPr lang="en-US" dirty="0" smtClean="0"/>
              <a:t> is a type of stress that occurs when forces act to stretch an object. Write this definition in your own words. </a:t>
            </a:r>
          </a:p>
          <a:p>
            <a:pPr marL="514350" indent="-514350">
              <a:buAutoNum type="arabicPeriod"/>
            </a:pPr>
            <a:r>
              <a:rPr lang="en-US" dirty="0" smtClean="0"/>
              <a:t>At which type of plate boundary would you find compression?</a:t>
            </a:r>
          </a:p>
          <a:p>
            <a:pPr marL="514350" indent="-514350">
              <a:buAutoNum type="arabicPeriod"/>
            </a:pPr>
            <a:r>
              <a:rPr lang="en-US" dirty="0" smtClean="0"/>
              <a:t>At which type of boundary would you find tension?</a:t>
            </a:r>
            <a:endParaRPr lang="en-US" dirty="0"/>
          </a:p>
        </p:txBody>
      </p:sp>
    </p:spTree>
    <p:extLst>
      <p:ext uri="{BB962C8B-B14F-4D97-AF65-F5344CB8AC3E}">
        <p14:creationId xmlns:p14="http://schemas.microsoft.com/office/powerpoint/2010/main" val="101444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13</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n-US" dirty="0" smtClean="0"/>
              <a:t>When the rocks bend due to stress in the Earth’s crust, we call it </a:t>
            </a:r>
            <a:r>
              <a:rPr lang="en-US" b="1" dirty="0" smtClean="0"/>
              <a:t>folding</a:t>
            </a:r>
            <a:r>
              <a:rPr lang="en-US" dirty="0" smtClean="0"/>
              <a:t>. Draw what this may look like.</a:t>
            </a:r>
          </a:p>
          <a:p>
            <a:pPr marL="514350" indent="-514350">
              <a:buAutoNum type="arabicPeriod"/>
            </a:pPr>
            <a:endParaRPr lang="en-US" dirty="0"/>
          </a:p>
          <a:p>
            <a:pPr marL="514350" indent="-514350">
              <a:buAutoNum type="arabicPeriod"/>
            </a:pPr>
            <a:r>
              <a:rPr lang="en-US" b="1" dirty="0" smtClean="0"/>
              <a:t>Uplift</a:t>
            </a:r>
            <a:r>
              <a:rPr lang="en-US" dirty="0" smtClean="0"/>
              <a:t> occurs when a part of the earth’s crust rises to higher elevation. At which type of boundary would you find uplift? What landform is created? </a:t>
            </a:r>
          </a:p>
          <a:p>
            <a:pPr marL="0" indent="0">
              <a:buNone/>
            </a:pPr>
            <a:endParaRPr lang="en-US" dirty="0" smtClean="0"/>
          </a:p>
          <a:p>
            <a:pPr marL="0" indent="0">
              <a:buNone/>
            </a:pPr>
            <a:r>
              <a:rPr lang="en-US" b="1" dirty="0" smtClean="0"/>
              <a:t>3. Subsidence </a:t>
            </a:r>
            <a:r>
              <a:rPr lang="en-US" dirty="0" smtClean="0"/>
              <a:t>occurs when a part of the earth sinks below its original elevation (but doesn’t </a:t>
            </a:r>
            <a:r>
              <a:rPr lang="en-US" dirty="0" err="1" smtClean="0"/>
              <a:t>subduct</a:t>
            </a:r>
            <a:r>
              <a:rPr lang="en-US" dirty="0" smtClean="0"/>
              <a:t> into asthenosphere). At which type of boundary would you find subsidence? What landform is created?  </a:t>
            </a:r>
            <a:endParaRPr lang="en-US" b="1" dirty="0"/>
          </a:p>
        </p:txBody>
      </p:sp>
    </p:spTree>
    <p:extLst>
      <p:ext uri="{BB962C8B-B14F-4D97-AF65-F5344CB8AC3E}">
        <p14:creationId xmlns:p14="http://schemas.microsoft.com/office/powerpoint/2010/main" val="4203595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stations…(bonus points!)</a:t>
            </a:r>
            <a:endParaRPr lang="en-US" dirty="0"/>
          </a:p>
        </p:txBody>
      </p:sp>
      <p:sp>
        <p:nvSpPr>
          <p:cNvPr id="3" name="Content Placeholder 2"/>
          <p:cNvSpPr>
            <a:spLocks noGrp="1"/>
          </p:cNvSpPr>
          <p:nvPr>
            <p:ph idx="1"/>
          </p:nvPr>
        </p:nvSpPr>
        <p:spPr>
          <a:xfrm>
            <a:off x="457200" y="1600200"/>
            <a:ext cx="8458200" cy="4525963"/>
          </a:xfrm>
        </p:spPr>
        <p:txBody>
          <a:bodyPr>
            <a:normAutofit fontScale="92500"/>
          </a:bodyPr>
          <a:lstStyle/>
          <a:p>
            <a:pPr marL="0" indent="0" algn="ctr">
              <a:buNone/>
            </a:pPr>
            <a:r>
              <a:rPr lang="en-US" dirty="0" smtClean="0"/>
              <a:t>*Come to this station ONLY after you’ve finished 1-13</a:t>
            </a:r>
          </a:p>
          <a:p>
            <a:pPr marL="514350" indent="-514350">
              <a:buAutoNum type="arabicPeriod"/>
            </a:pPr>
            <a:r>
              <a:rPr lang="en-US" dirty="0" smtClean="0"/>
              <a:t>What would happen if there were no convergent boundaries? (Only divergent or transform)?</a:t>
            </a:r>
          </a:p>
          <a:p>
            <a:pPr marL="514350" indent="-514350">
              <a:buAutoNum type="arabicPeriod"/>
            </a:pPr>
            <a:r>
              <a:rPr lang="en-US" dirty="0" smtClean="0"/>
              <a:t>What would happen if there were no divergent boundaries? (only convergent or transform?)</a:t>
            </a:r>
          </a:p>
          <a:p>
            <a:pPr marL="514350" indent="-514350">
              <a:buAutoNum type="arabicPeriod"/>
            </a:pPr>
            <a:r>
              <a:rPr lang="en-US" dirty="0" smtClean="0"/>
              <a:t>What would happen if the center of the earth cooled to the same temperature of the lithosphere? </a:t>
            </a:r>
          </a:p>
        </p:txBody>
      </p:sp>
    </p:spTree>
    <p:extLst>
      <p:ext uri="{BB962C8B-B14F-4D97-AF65-F5344CB8AC3E}">
        <p14:creationId xmlns:p14="http://schemas.microsoft.com/office/powerpoint/2010/main" val="311299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Station</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2967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221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1</a:t>
            </a:r>
            <a:endParaRPr lang="en-US" dirty="0"/>
          </a:p>
        </p:txBody>
      </p:sp>
      <p:sp>
        <p:nvSpPr>
          <p:cNvPr id="3" name="Content Placeholder 2"/>
          <p:cNvSpPr>
            <a:spLocks noGrp="1"/>
          </p:cNvSpPr>
          <p:nvPr>
            <p:ph idx="1"/>
          </p:nvPr>
        </p:nvSpPr>
        <p:spPr>
          <a:xfrm>
            <a:off x="457200" y="1600200"/>
            <a:ext cx="4876800" cy="4525963"/>
          </a:xfrm>
        </p:spPr>
        <p:txBody>
          <a:bodyPr>
            <a:normAutofit lnSpcReduction="10000"/>
          </a:bodyPr>
          <a:lstStyle/>
          <a:p>
            <a:pPr marL="514350" indent="-514350">
              <a:buAutoNum type="arabicPeriod"/>
            </a:pPr>
            <a:r>
              <a:rPr lang="en-US" dirty="0" smtClean="0"/>
              <a:t>____________theorized that continents are moving away from each other. </a:t>
            </a:r>
          </a:p>
          <a:p>
            <a:pPr marL="514350" indent="-514350">
              <a:buAutoNum type="arabicPeriod"/>
            </a:pPr>
            <a:r>
              <a:rPr lang="en-US" dirty="0" smtClean="0"/>
              <a:t>State the theory of Continental Drift. </a:t>
            </a:r>
          </a:p>
          <a:p>
            <a:pPr marL="0" indent="0">
              <a:buNone/>
            </a:pPr>
            <a:endParaRPr lang="en-US" dirty="0"/>
          </a:p>
          <a:p>
            <a:pPr marL="0" indent="0">
              <a:buNone/>
            </a:pPr>
            <a:r>
              <a:rPr lang="en-US" dirty="0" smtClean="0"/>
              <a:t>3. What 3 evidences did he use to support his theory?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95400"/>
            <a:ext cx="37052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808" y="3733800"/>
            <a:ext cx="3894408" cy="269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32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2</a:t>
            </a:r>
            <a:endParaRPr lang="en-US" dirty="0"/>
          </a:p>
        </p:txBody>
      </p:sp>
      <p:pic>
        <p:nvPicPr>
          <p:cNvPr id="4" name="Picture 2" descr="P:\Science\The Changing Earth\pix A-01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9842" y="3657600"/>
            <a:ext cx="485191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1673" y="1143000"/>
            <a:ext cx="8534400" cy="3416320"/>
          </a:xfrm>
          <a:prstGeom prst="rect">
            <a:avLst/>
          </a:prstGeom>
          <a:noFill/>
        </p:spPr>
        <p:txBody>
          <a:bodyPr wrap="square" rtlCol="0">
            <a:spAutoFit/>
          </a:bodyPr>
          <a:lstStyle/>
          <a:p>
            <a:endParaRPr lang="en-US" dirty="0" smtClean="0"/>
          </a:p>
          <a:p>
            <a:pPr marL="342900" indent="-342900">
              <a:buAutoNum type="arabicPeriod"/>
            </a:pPr>
            <a:r>
              <a:rPr lang="en-US" dirty="0" smtClean="0"/>
              <a:t>Convection current is responsible for plate movements.  Convection current can be found when you boil water, for example. As water gets warmed from the heating source, it rises, then cools again as it reaches top. </a:t>
            </a:r>
            <a:r>
              <a:rPr lang="en-US" b="1" u="sng" dirty="0" smtClean="0"/>
              <a:t>Define convection current in your own words. </a:t>
            </a:r>
          </a:p>
          <a:p>
            <a:pPr marL="342900" indent="-342900">
              <a:buAutoNum type="arabicPeriod"/>
            </a:pPr>
            <a:endParaRPr lang="en-US" dirty="0"/>
          </a:p>
          <a:p>
            <a:pPr marL="342900" indent="-342900">
              <a:buAutoNum type="arabicPeriod"/>
            </a:pPr>
            <a:r>
              <a:rPr lang="en-US" dirty="0" smtClean="0"/>
              <a:t>Write down the definition for ridge push:</a:t>
            </a:r>
          </a:p>
          <a:p>
            <a:pPr marL="342900" indent="-342900">
              <a:buAutoNum type="arabicPeriod"/>
            </a:pPr>
            <a:endParaRPr lang="en-US" dirty="0"/>
          </a:p>
          <a:p>
            <a:pPr marL="342900" indent="-342900">
              <a:buAutoNum type="arabicPeriod"/>
            </a:pPr>
            <a:r>
              <a:rPr lang="en-US" dirty="0" smtClean="0"/>
              <a:t>Write down the definition for slab pull: </a:t>
            </a:r>
          </a:p>
          <a:p>
            <a:pPr marL="342900" indent="-342900">
              <a:buAutoNum type="arabicPeriod"/>
            </a:pPr>
            <a:endParaRPr lang="en-US" dirty="0"/>
          </a:p>
          <a:p>
            <a:pPr marL="342900" indent="-342900">
              <a:buAutoNum type="arabicPeriod"/>
            </a:pPr>
            <a:r>
              <a:rPr lang="en-US" dirty="0" smtClean="0"/>
              <a:t>Draw a diagram that shows the</a:t>
            </a:r>
          </a:p>
          <a:p>
            <a:r>
              <a:rPr lang="en-US" dirty="0" smtClean="0"/>
              <a:t> interaction between all three movements.</a:t>
            </a:r>
            <a:endParaRPr lang="en-US" dirty="0"/>
          </a:p>
        </p:txBody>
      </p:sp>
    </p:spTree>
    <p:extLst>
      <p:ext uri="{BB962C8B-B14F-4D97-AF65-F5344CB8AC3E}">
        <p14:creationId xmlns:p14="http://schemas.microsoft.com/office/powerpoint/2010/main" val="3729476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3</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_______theorized that sea floor is spreading along the mid-ocean ridge. </a:t>
            </a:r>
          </a:p>
          <a:p>
            <a:pPr marL="514350" indent="-514350">
              <a:buAutoNum type="arabicPeriod"/>
            </a:pPr>
            <a:r>
              <a:rPr lang="en-US" dirty="0" smtClean="0"/>
              <a:t>What evidence did he use to state that sea floor is spreading?</a:t>
            </a:r>
          </a:p>
          <a:p>
            <a:pPr marL="514350" indent="-514350">
              <a:buAutoNum type="arabicPeriod"/>
            </a:pPr>
            <a:endParaRPr lang="en-US" dirty="0"/>
          </a:p>
          <a:p>
            <a:pPr marL="514350" indent="-514350">
              <a:buAutoNum type="arabicPeriod"/>
            </a:pPr>
            <a:r>
              <a:rPr lang="en-US" dirty="0" smtClean="0"/>
              <a:t>Describe sea-floor spreading. </a:t>
            </a:r>
          </a:p>
          <a:p>
            <a:pPr marL="0" indent="0">
              <a:buNone/>
            </a:pPr>
            <a:endParaRPr lang="en-US" dirty="0" smtClean="0"/>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914650" cy="188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953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4</a:t>
            </a:r>
            <a:endParaRPr lang="en-US" dirty="0"/>
          </a:p>
        </p:txBody>
      </p:sp>
      <p:sp>
        <p:nvSpPr>
          <p:cNvPr id="3" name="Content Placeholder 2"/>
          <p:cNvSpPr>
            <a:spLocks noGrp="1"/>
          </p:cNvSpPr>
          <p:nvPr>
            <p:ph idx="1"/>
          </p:nvPr>
        </p:nvSpPr>
        <p:spPr>
          <a:xfrm>
            <a:off x="419100" y="1295400"/>
            <a:ext cx="8153400" cy="2819400"/>
          </a:xfrm>
        </p:spPr>
        <p:txBody>
          <a:bodyPr>
            <a:normAutofit fontScale="77500" lnSpcReduction="20000"/>
          </a:bodyPr>
          <a:lstStyle/>
          <a:p>
            <a:pPr marL="0" indent="0">
              <a:buNone/>
            </a:pPr>
            <a:r>
              <a:rPr lang="en-US" dirty="0" smtClean="0"/>
              <a:t>1. How do the scientists know that the sea floor is spreading?</a:t>
            </a:r>
          </a:p>
          <a:p>
            <a:endParaRPr lang="en-US" dirty="0"/>
          </a:p>
          <a:p>
            <a:pPr marL="0" indent="0">
              <a:buNone/>
            </a:pPr>
            <a:r>
              <a:rPr lang="en-US" dirty="0" smtClean="0"/>
              <a:t>2. True or false? The crust is newer (younger) the further away you get from the mid-ocean ridge [If false, rewrite so that the statement true]</a:t>
            </a:r>
          </a:p>
          <a:p>
            <a:pPr marL="0" indent="0">
              <a:buNone/>
            </a:pPr>
            <a:endParaRPr lang="en-US" dirty="0"/>
          </a:p>
          <a:p>
            <a:pPr marL="0" indent="0">
              <a:buNone/>
            </a:pPr>
            <a:r>
              <a:rPr lang="en-US" dirty="0" smtClean="0"/>
              <a:t>3. If two oceanic plates converge, which will </a:t>
            </a:r>
            <a:r>
              <a:rPr lang="en-US" dirty="0" err="1" smtClean="0"/>
              <a:t>subduct</a:t>
            </a:r>
            <a:r>
              <a:rPr lang="en-US" dirty="0" smtClean="0"/>
              <a:t>?</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114800"/>
            <a:ext cx="4343400" cy="261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37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5</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 There are two types of plates. They are called ____________and ______________.</a:t>
            </a:r>
          </a:p>
          <a:p>
            <a:endParaRPr lang="en-US" dirty="0"/>
          </a:p>
          <a:p>
            <a:pPr marL="0" indent="0">
              <a:buNone/>
            </a:pPr>
            <a:r>
              <a:rPr lang="en-US" dirty="0" smtClean="0"/>
              <a:t>2. _____________plate is less dense than ________plate. </a:t>
            </a:r>
            <a:endParaRPr lang="en-US" dirty="0"/>
          </a:p>
          <a:p>
            <a:pPr marL="0" indent="0">
              <a:buNone/>
            </a:pPr>
            <a:r>
              <a:rPr lang="en-US" dirty="0" smtClean="0"/>
              <a:t>3. If the two plates collide, _________plate will sink because it is ___________________. </a:t>
            </a:r>
          </a:p>
          <a:p>
            <a:pPr marL="0" indent="0">
              <a:buNone/>
            </a:pPr>
            <a:r>
              <a:rPr lang="en-US" dirty="0" smtClean="0"/>
              <a:t>4. Where the two plates meet and interact is called _____________. </a:t>
            </a:r>
            <a:endParaRPr lang="en-US" dirty="0"/>
          </a:p>
        </p:txBody>
      </p:sp>
    </p:spTree>
    <p:extLst>
      <p:ext uri="{BB962C8B-B14F-4D97-AF65-F5344CB8AC3E}">
        <p14:creationId xmlns:p14="http://schemas.microsoft.com/office/powerpoint/2010/main" val="176812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6</a:t>
            </a:r>
            <a:endParaRPr lang="en-US" dirty="0"/>
          </a:p>
        </p:txBody>
      </p:sp>
      <p:sp>
        <p:nvSpPr>
          <p:cNvPr id="3" name="Content Placeholder 2"/>
          <p:cNvSpPr>
            <a:spLocks noGrp="1"/>
          </p:cNvSpPr>
          <p:nvPr>
            <p:ph idx="1"/>
          </p:nvPr>
        </p:nvSpPr>
        <p:spPr>
          <a:xfrm>
            <a:off x="266700" y="2438400"/>
            <a:ext cx="8420100" cy="4068763"/>
          </a:xfrm>
        </p:spPr>
        <p:txBody>
          <a:bodyPr>
            <a:normAutofit fontScale="77500" lnSpcReduction="20000"/>
          </a:bodyPr>
          <a:lstStyle/>
          <a:p>
            <a:pPr marL="514350" indent="-514350">
              <a:buAutoNum type="arabicPeriod"/>
            </a:pPr>
            <a:r>
              <a:rPr lang="en-US" dirty="0" smtClean="0"/>
              <a:t>In divergent boundary, the plates _______ from each other.</a:t>
            </a:r>
          </a:p>
          <a:p>
            <a:pPr marL="0" indent="0">
              <a:buNone/>
            </a:pPr>
            <a:endParaRPr lang="en-US" dirty="0" smtClean="0"/>
          </a:p>
          <a:p>
            <a:pPr marL="0" indent="0">
              <a:buNone/>
            </a:pPr>
            <a:r>
              <a:rPr lang="en-US" dirty="0" smtClean="0"/>
              <a:t>2. Illustrate this type of boundary with arrows indicating direction.</a:t>
            </a:r>
          </a:p>
          <a:p>
            <a:pPr marL="0" indent="0">
              <a:buNone/>
            </a:pPr>
            <a:r>
              <a:rPr lang="en-US" dirty="0" smtClean="0"/>
              <a:t> </a:t>
            </a:r>
            <a:endParaRPr lang="en-US" dirty="0"/>
          </a:p>
          <a:p>
            <a:pPr marL="0" indent="0">
              <a:buNone/>
            </a:pPr>
            <a:r>
              <a:rPr lang="en-US" dirty="0" smtClean="0"/>
              <a:t>3. When two oceanic plates diverge, __________is formed along mid-ocean ridge. </a:t>
            </a:r>
          </a:p>
          <a:p>
            <a:pPr marL="0" indent="0">
              <a:buNone/>
            </a:pPr>
            <a:endParaRPr lang="en-US" dirty="0" smtClean="0"/>
          </a:p>
          <a:p>
            <a:pPr marL="0" indent="0">
              <a:buNone/>
            </a:pPr>
            <a:r>
              <a:rPr lang="en-US" dirty="0" smtClean="0"/>
              <a:t>4. _______________is formed when the continental plate moves away from each other. The most famous one is called ______________(found in Africa) *STUDY STATION.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701622494"/>
              </p:ext>
            </p:extLst>
          </p:nvPr>
        </p:nvGraphicFramePr>
        <p:xfrm>
          <a:off x="6324600" y="381000"/>
          <a:ext cx="2371725" cy="1930093"/>
        </p:xfrm>
        <a:graphic>
          <a:graphicData uri="http://schemas.openxmlformats.org/presentationml/2006/ole">
            <mc:AlternateContent xmlns:mc="http://schemas.openxmlformats.org/markup-compatibility/2006">
              <mc:Choice xmlns:v="urn:schemas-microsoft-com:vml" Requires="v">
                <p:oleObj spid="_x0000_s5133" name="Bitmap Image" r:id="rId3" imgW="1980952" imgH="1628571" progId="Paint.Picture">
                  <p:embed/>
                </p:oleObj>
              </mc:Choice>
              <mc:Fallback>
                <p:oleObj name="Bitmap Image" r:id="rId3" imgW="1980952" imgH="1628571"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81000"/>
                        <a:ext cx="2371725" cy="1930093"/>
                      </a:xfrm>
                      <a:prstGeom prst="rect">
                        <a:avLst/>
                      </a:prstGeom>
                      <a:noFill/>
                    </p:spPr>
                  </p:pic>
                </p:oleObj>
              </mc:Fallback>
            </mc:AlternateContent>
          </a:graphicData>
        </a:graphic>
      </p:graphicFrame>
    </p:spTree>
    <p:extLst>
      <p:ext uri="{BB962C8B-B14F-4D97-AF65-F5344CB8AC3E}">
        <p14:creationId xmlns:p14="http://schemas.microsoft.com/office/powerpoint/2010/main" val="103569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7</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When 2 plates move toward each other and collide, it is called ______________boundary. </a:t>
            </a:r>
          </a:p>
          <a:p>
            <a:pPr marL="514350" indent="-514350">
              <a:buAutoNum type="arabicPeriod"/>
            </a:pPr>
            <a:endParaRPr lang="en-US" dirty="0"/>
          </a:p>
          <a:p>
            <a:pPr marL="514350" indent="-514350">
              <a:buAutoNum type="arabicPeriod"/>
            </a:pPr>
            <a:r>
              <a:rPr lang="en-US" dirty="0" smtClean="0"/>
              <a:t>Illustrate this type of boundary with arrows indicating direction. </a:t>
            </a:r>
          </a:p>
          <a:p>
            <a:pPr marL="514350" indent="-514350">
              <a:buAutoNum type="arabicPeriod"/>
            </a:pPr>
            <a:endParaRPr lang="en-US" dirty="0" smtClean="0"/>
          </a:p>
          <a:p>
            <a:pPr marL="514350" indent="-514350">
              <a:buAutoNum type="arabicPeriod"/>
            </a:pPr>
            <a:r>
              <a:rPr lang="en-US" dirty="0" smtClean="0"/>
              <a:t>When two plates collide, the two either ____________________ or _____________.</a:t>
            </a:r>
            <a:endParaRPr lang="en-US" dirty="0"/>
          </a:p>
          <a:p>
            <a:pPr marL="514350" indent="-514350">
              <a:buAutoNum type="arabicPeriod"/>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273" y="120041"/>
            <a:ext cx="1911927" cy="157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264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873</Words>
  <Application>Microsoft Office PowerPoint</Application>
  <PresentationFormat>On-screen Show (4:3)</PresentationFormat>
  <Paragraphs>100</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Bitmap Image</vt:lpstr>
      <vt:lpstr>Plate Tectonics Stations</vt:lpstr>
      <vt:lpstr>Study Station</vt:lpstr>
      <vt:lpstr>Station  1</vt:lpstr>
      <vt:lpstr>Station 2</vt:lpstr>
      <vt:lpstr>Station 3</vt:lpstr>
      <vt:lpstr>Station 4</vt:lpstr>
      <vt:lpstr>Station 5</vt:lpstr>
      <vt:lpstr>Station 6</vt:lpstr>
      <vt:lpstr>Station 7</vt:lpstr>
      <vt:lpstr>Station 8</vt:lpstr>
      <vt:lpstr>Station 9</vt:lpstr>
      <vt:lpstr>Station 10 </vt:lpstr>
      <vt:lpstr>Station 11 </vt:lpstr>
      <vt:lpstr>Station 12</vt:lpstr>
      <vt:lpstr>Station 13</vt:lpstr>
      <vt:lpstr>After the stations…(bonus points!)</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Tectonics Stations</dc:title>
  <dc:creator>Susie Kwon</dc:creator>
  <cp:lastModifiedBy>Windows User</cp:lastModifiedBy>
  <cp:revision>13</cp:revision>
  <cp:lastPrinted>2014-09-15T17:04:31Z</cp:lastPrinted>
  <dcterms:created xsi:type="dcterms:W3CDTF">2012-09-21T11:41:04Z</dcterms:created>
  <dcterms:modified xsi:type="dcterms:W3CDTF">2015-01-13T22:41:48Z</dcterms:modified>
</cp:coreProperties>
</file>