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6" r:id="rId19"/>
    <p:sldId id="273" r:id="rId20"/>
    <p:sldId id="277" r:id="rId21"/>
    <p:sldId id="275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8F67-2F76-4AA2-8C56-9D4B08C430F0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7955-439F-4487-911B-4A8BF176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2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8F67-2F76-4AA2-8C56-9D4B08C430F0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7955-439F-4487-911B-4A8BF176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1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8F67-2F76-4AA2-8C56-9D4B08C430F0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7955-439F-4487-911B-4A8BF176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1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8F67-2F76-4AA2-8C56-9D4B08C430F0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7955-439F-4487-911B-4A8BF176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8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8F67-2F76-4AA2-8C56-9D4B08C430F0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7955-439F-4487-911B-4A8BF176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8F67-2F76-4AA2-8C56-9D4B08C430F0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7955-439F-4487-911B-4A8BF176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1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8F67-2F76-4AA2-8C56-9D4B08C430F0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7955-439F-4487-911B-4A8BF176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19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8F67-2F76-4AA2-8C56-9D4B08C430F0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7955-439F-4487-911B-4A8BF176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5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8F67-2F76-4AA2-8C56-9D4B08C430F0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7955-439F-4487-911B-4A8BF176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6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8F67-2F76-4AA2-8C56-9D4B08C430F0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7955-439F-4487-911B-4A8BF176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3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8F67-2F76-4AA2-8C56-9D4B08C430F0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7955-439F-4487-911B-4A8BF176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2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8F67-2F76-4AA2-8C56-9D4B08C430F0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27955-439F-4487-911B-4A8BF176D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8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xf3xzirBr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xf3xzirBr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9WFa6FGD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b9WFa6FGDo" TargetMode="Externa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Do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The process in the water cycle where water moves into the ground is called what?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Springs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32418" cy="4351338"/>
          </a:xfrm>
        </p:spPr>
        <p:txBody>
          <a:bodyPr/>
          <a:lstStyle/>
          <a:p>
            <a:r>
              <a:rPr lang="en-US" altLang="en-US" dirty="0" smtClean="0"/>
              <a:t>A </a:t>
            </a:r>
            <a:r>
              <a:rPr lang="en-US" altLang="en-US" b="1" dirty="0"/>
              <a:t>spring</a:t>
            </a:r>
            <a:r>
              <a:rPr lang="en-US" altLang="en-US" dirty="0"/>
              <a:t> forms whenever the water table intersects the ground surface</a:t>
            </a:r>
            <a:r>
              <a:rPr lang="en-US" altLang="en-US" dirty="0" smtClean="0"/>
              <a:t>.</a:t>
            </a:r>
          </a:p>
          <a:p>
            <a:r>
              <a:rPr lang="en-US" altLang="en-US" b="1" dirty="0" smtClean="0"/>
              <a:t>Hot springs </a:t>
            </a:r>
            <a:r>
              <a:rPr lang="en-US" altLang="en-US" dirty="0" smtClean="0"/>
              <a:t>release warm water that has been heated by the cooling of igneous rock  </a:t>
            </a:r>
            <a:endParaRPr lang="en-US" altLang="en-US" dirty="0"/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geyser </a:t>
            </a:r>
            <a:r>
              <a:rPr lang="en-US" dirty="0" smtClean="0"/>
              <a:t>is a hot spring that periodically releases water and steam</a:t>
            </a:r>
          </a:p>
          <a:p>
            <a:pPr lvl="2"/>
            <a:r>
              <a:rPr lang="en-US" dirty="0" smtClean="0"/>
              <a:t>Water turns into steam underground creating pressure and causing an eruption</a:t>
            </a:r>
            <a:endParaRPr lang="en-US" dirty="0"/>
          </a:p>
        </p:txBody>
      </p:sp>
      <p:pic>
        <p:nvPicPr>
          <p:cNvPr id="2050" name="Picture 2" descr="https://www.asu.edu/courses/gph111/Hydrology/spr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6" y="2253311"/>
            <a:ext cx="4296223" cy="392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27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Geyser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famous geyser in the US is “Old Faithful” in Yellowstone National Park</a:t>
            </a:r>
          </a:p>
          <a:p>
            <a:r>
              <a:rPr lang="en-US" dirty="0" smtClean="0">
                <a:hlinkClick r:id="rId2"/>
              </a:rPr>
              <a:t>https://www.youtube.com/watch?v=Qxf3xzirBrs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Qxf3xzirBr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3905" y="365125"/>
            <a:ext cx="10409895" cy="585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well</a:t>
            </a:r>
            <a:r>
              <a:rPr lang="en-US" dirty="0" smtClean="0"/>
              <a:t> is a hole bored into the zone of saturation</a:t>
            </a:r>
          </a:p>
          <a:p>
            <a:pPr lvl="1"/>
            <a:r>
              <a:rPr lang="en-US" dirty="0" smtClean="0"/>
              <a:t>An </a:t>
            </a:r>
            <a:r>
              <a:rPr lang="en-US" b="1" dirty="0" smtClean="0"/>
              <a:t>artesian well</a:t>
            </a:r>
            <a:r>
              <a:rPr lang="en-US" dirty="0" smtClean="0"/>
              <a:t> is a when groundwater rises due to pressure</a:t>
            </a:r>
            <a:endParaRPr lang="en-US" dirty="0"/>
          </a:p>
          <a:p>
            <a:r>
              <a:rPr lang="en-US" dirty="0" smtClean="0"/>
              <a:t>Positive impact of a well</a:t>
            </a:r>
          </a:p>
          <a:p>
            <a:pPr lvl="1"/>
            <a:r>
              <a:rPr lang="en-US" dirty="0" smtClean="0"/>
              <a:t>Access to freshwater</a:t>
            </a:r>
          </a:p>
          <a:p>
            <a:r>
              <a:rPr lang="en-US" dirty="0" smtClean="0"/>
              <a:t>Negative impacts of a well</a:t>
            </a:r>
          </a:p>
          <a:p>
            <a:pPr lvl="1"/>
            <a:r>
              <a:rPr lang="en-US" dirty="0" smtClean="0"/>
              <a:t>Lowering of the water table due to removal of water</a:t>
            </a:r>
          </a:p>
          <a:p>
            <a:pPr lvl="1"/>
            <a:r>
              <a:rPr lang="en-US" dirty="0" smtClean="0"/>
              <a:t>Possible formation of cone of depression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1825624"/>
            <a:ext cx="1938674" cy="47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7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000990" y="457198"/>
            <a:ext cx="10134600" cy="5846618"/>
            <a:chOff x="192" y="1056"/>
            <a:chExt cx="5328" cy="3024"/>
          </a:xfrm>
        </p:grpSpPr>
        <p:sp>
          <p:nvSpPr>
            <p:cNvPr id="5" name="AutoShape 11"/>
            <p:cNvSpPr>
              <a:spLocks noChangeArrowheads="1"/>
            </p:cNvSpPr>
            <p:nvPr/>
          </p:nvSpPr>
          <p:spPr bwMode="auto">
            <a:xfrm>
              <a:off x="192" y="1056"/>
              <a:ext cx="5328" cy="3024"/>
            </a:xfrm>
            <a:prstGeom prst="roundRect">
              <a:avLst>
                <a:gd name="adj" fmla="val 13528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1320"/>
              <a:ext cx="4992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82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Caverns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Caverns</a:t>
            </a:r>
            <a:r>
              <a:rPr lang="en-US" dirty="0" smtClean="0"/>
              <a:t> are underground caves that are formed near the water table due to erosion</a:t>
            </a:r>
          </a:p>
          <a:p>
            <a:r>
              <a:rPr lang="en-US" dirty="0" smtClean="0"/>
              <a:t>Calcite dripping into the cave can form unique features in the cave depending upon how the calcite hardens</a:t>
            </a:r>
          </a:p>
          <a:p>
            <a:pPr lvl="1"/>
            <a:r>
              <a:rPr lang="en-US" b="1" dirty="0" smtClean="0"/>
              <a:t>Stalactites</a:t>
            </a:r>
            <a:r>
              <a:rPr lang="en-US" dirty="0" smtClean="0"/>
              <a:t> – hanging from the ceiling</a:t>
            </a:r>
          </a:p>
          <a:p>
            <a:pPr lvl="1"/>
            <a:r>
              <a:rPr lang="en-US" b="1" dirty="0" smtClean="0"/>
              <a:t>Stalagmites</a:t>
            </a:r>
            <a:r>
              <a:rPr lang="en-US" dirty="0" smtClean="0"/>
              <a:t> – growing upward from the floor</a:t>
            </a:r>
          </a:p>
          <a:p>
            <a:pPr lvl="1"/>
            <a:r>
              <a:rPr lang="en-US" b="1" dirty="0" smtClean="0"/>
              <a:t>Columns</a:t>
            </a:r>
            <a:r>
              <a:rPr lang="en-US" dirty="0" smtClean="0"/>
              <a:t> – when stalactites and stalagmites meet</a:t>
            </a:r>
          </a:p>
          <a:p>
            <a:r>
              <a:rPr lang="en-US" dirty="0" smtClean="0"/>
              <a:t>When caverns collapse they cause </a:t>
            </a:r>
            <a:r>
              <a:rPr lang="en-US" b="1" dirty="0" smtClean="0"/>
              <a:t>sinkholes</a:t>
            </a:r>
            <a:r>
              <a:rPr lang="en-US" dirty="0" smtClean="0"/>
              <a:t> on the surface of the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Cavern features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83" y="1967706"/>
            <a:ext cx="3263503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50" y="1967706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0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Carlsbad Caverns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94" y="1936462"/>
            <a:ext cx="3500329" cy="46671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80" y="1936462"/>
            <a:ext cx="3500330" cy="4667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86" y="1936462"/>
            <a:ext cx="3500330" cy="466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618" y="365125"/>
            <a:ext cx="1105567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3"/>
              </a:rPr>
              <a:t>https://www.youtube.com/watch?v=ob9WFa6FGDo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ob9WFa6FGD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2618" y="365125"/>
            <a:ext cx="11152909" cy="627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Sinkhole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14"/>
          <p:cNvGrpSpPr>
            <a:grpSpLocks noChangeAspect="1"/>
          </p:cNvGrpSpPr>
          <p:nvPr/>
        </p:nvGrpSpPr>
        <p:grpSpPr bwMode="auto">
          <a:xfrm>
            <a:off x="3143305" y="1905000"/>
            <a:ext cx="5529641" cy="4953000"/>
            <a:chOff x="1248" y="1200"/>
            <a:chExt cx="3216" cy="2880"/>
          </a:xfrm>
        </p:grpSpPr>
        <p:sp>
          <p:nvSpPr>
            <p:cNvPr id="5" name="AutoShape 11"/>
            <p:cNvSpPr>
              <a:spLocks noChangeAspect="1" noChangeArrowheads="1"/>
            </p:cNvSpPr>
            <p:nvPr/>
          </p:nvSpPr>
          <p:spPr bwMode="auto">
            <a:xfrm>
              <a:off x="1248" y="1200"/>
              <a:ext cx="3216" cy="2880"/>
            </a:xfrm>
            <a:prstGeom prst="roundRect">
              <a:avLst>
                <a:gd name="adj" fmla="val 13528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" y="1423"/>
              <a:ext cx="2858" cy="2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94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07673"/>
            <a:ext cx="9144000" cy="1002290"/>
          </a:xfrm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Groundwater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Environmental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1143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There are three huge concerns regarding groundwater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The loss of groundwater due increased use and decreased replenishment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The contamination of groundwater from human activity 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Surface structure impact due to loss of water support below ground</a:t>
            </a:r>
            <a:endParaRPr lang="en-US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36" y="1825625"/>
            <a:ext cx="5663622" cy="485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41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DYL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Name the two main areas that the underground is split into?</a:t>
            </a:r>
          </a:p>
          <a:p>
            <a:pPr marL="0" indent="0">
              <a:buNone/>
            </a:pPr>
            <a:r>
              <a:rPr lang="en-US" dirty="0" smtClean="0"/>
              <a:t>2. What is the boundary between the zone of aeration and the zone of saturation called?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Geyser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982" y="1774492"/>
            <a:ext cx="8663725" cy="44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05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The 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75764" cy="4351338"/>
          </a:xfrm>
        </p:spPr>
        <p:txBody>
          <a:bodyPr/>
          <a:lstStyle/>
          <a:p>
            <a:r>
              <a:rPr lang="en-US" sz="3200" dirty="0" smtClean="0"/>
              <a:t>The ground is split into two main parts:</a:t>
            </a:r>
          </a:p>
          <a:p>
            <a:pPr marL="457200" lvl="1" indent="0">
              <a:buNone/>
            </a:pPr>
            <a:r>
              <a:rPr lang="en-US" sz="2800" b="1" dirty="0" smtClean="0"/>
              <a:t>1. Permeable Rock or Soil</a:t>
            </a:r>
          </a:p>
          <a:p>
            <a:pPr lvl="2"/>
            <a:r>
              <a:rPr lang="en-US" sz="2400" dirty="0" smtClean="0"/>
              <a:t>Allows water to pass through it </a:t>
            </a:r>
          </a:p>
          <a:p>
            <a:pPr marL="457200" lvl="1" indent="0">
              <a:buNone/>
            </a:pPr>
            <a:r>
              <a:rPr lang="en-US" sz="2800" b="1" dirty="0" smtClean="0"/>
              <a:t>2. Impermeable Rock</a:t>
            </a:r>
          </a:p>
          <a:p>
            <a:pPr lvl="2"/>
            <a:r>
              <a:rPr lang="en-US" sz="2400" dirty="0" smtClean="0"/>
              <a:t>Does not allow water to pass through it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Circle the impermeable rock in the picture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236007" y="3250874"/>
            <a:ext cx="4712208" cy="18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2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Permeable Rock or Soil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0114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Permeable Rock and Soil is split into two regions</a:t>
            </a:r>
          </a:p>
          <a:p>
            <a:pPr marL="457200" lvl="1" indent="0">
              <a:buNone/>
            </a:pPr>
            <a:r>
              <a:rPr lang="en-US" b="1" dirty="0" smtClean="0"/>
              <a:t>1. Zone of aeration</a:t>
            </a:r>
          </a:p>
          <a:p>
            <a:pPr lvl="2"/>
            <a:r>
              <a:rPr lang="en-US" dirty="0" smtClean="0"/>
              <a:t>Where water passes through pores or cracks</a:t>
            </a:r>
          </a:p>
          <a:p>
            <a:pPr marL="457200" lvl="1" indent="0">
              <a:buNone/>
            </a:pPr>
            <a:r>
              <a:rPr lang="en-US" b="1" dirty="0" smtClean="0"/>
              <a:t>2. Zone of saturation</a:t>
            </a:r>
          </a:p>
          <a:p>
            <a:pPr lvl="2"/>
            <a:r>
              <a:rPr lang="en-US" dirty="0" smtClean="0"/>
              <a:t>Where water is held in pores or cracks</a:t>
            </a:r>
          </a:p>
          <a:p>
            <a:r>
              <a:rPr lang="en-US" dirty="0" smtClean="0"/>
              <a:t>Where the two zones meet is called the </a:t>
            </a:r>
            <a:r>
              <a:rPr lang="en-US" b="1" dirty="0" smtClean="0"/>
              <a:t>water table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Label the two zones in the picture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018" y="2058555"/>
            <a:ext cx="4747920" cy="42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2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Zone of Saturation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418" y="1811771"/>
            <a:ext cx="7647709" cy="4351338"/>
          </a:xfrm>
        </p:spPr>
        <p:txBody>
          <a:bodyPr/>
          <a:lstStyle/>
          <a:p>
            <a:r>
              <a:rPr lang="en-US" dirty="0" smtClean="0"/>
              <a:t>All the water held in the zone of saturation is called </a:t>
            </a:r>
            <a:r>
              <a:rPr lang="en-US" b="1" dirty="0" smtClean="0"/>
              <a:t>groundwater</a:t>
            </a:r>
          </a:p>
          <a:p>
            <a:r>
              <a:rPr lang="en-US" dirty="0" smtClean="0"/>
              <a:t>The rock or soil that holds the water in the zone of saturation is called an </a:t>
            </a:r>
            <a:r>
              <a:rPr lang="en-US" b="1" dirty="0" smtClean="0"/>
              <a:t>aquifer</a:t>
            </a:r>
          </a:p>
          <a:p>
            <a:r>
              <a:rPr lang="en-US" dirty="0" smtClean="0"/>
              <a:t>Why does water stay in the zone of saturation?</a:t>
            </a:r>
          </a:p>
          <a:p>
            <a:pPr lvl="1"/>
            <a:r>
              <a:rPr lang="en-US" dirty="0" smtClean="0"/>
              <a:t>Because there is impermeable rock below the zone therefore the water cannot move further down</a:t>
            </a:r>
          </a:p>
          <a:p>
            <a:pPr lvl="2"/>
            <a:r>
              <a:rPr lang="en-US" dirty="0" smtClean="0"/>
              <a:t>Impermeable rock found in the zone of aeration is called an </a:t>
            </a:r>
            <a:r>
              <a:rPr lang="en-US" b="1" dirty="0" smtClean="0"/>
              <a:t>aquitard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Label the aquifer and the two zones in the picture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127" y="2842254"/>
            <a:ext cx="3448050" cy="374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0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Water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movement of water into the ground is called ________________</a:t>
            </a:r>
          </a:p>
          <a:p>
            <a:r>
              <a:rPr lang="en-US" dirty="0" smtClean="0"/>
              <a:t>Water moves into the ground due to gravity</a:t>
            </a:r>
          </a:p>
          <a:p>
            <a:r>
              <a:rPr lang="en-US" dirty="0" smtClean="0"/>
              <a:t>The amount of water that can move and stay in the ground depends upon two factors of the rock or soil:</a:t>
            </a:r>
          </a:p>
          <a:p>
            <a:pPr lvl="1"/>
            <a:r>
              <a:rPr lang="en-US" dirty="0" smtClean="0"/>
              <a:t>Porosity</a:t>
            </a:r>
          </a:p>
          <a:p>
            <a:pPr lvl="2"/>
            <a:r>
              <a:rPr lang="en-US" dirty="0" smtClean="0"/>
              <a:t>The percentage of pore spaces</a:t>
            </a:r>
          </a:p>
          <a:p>
            <a:pPr lvl="2"/>
            <a:r>
              <a:rPr lang="en-US" dirty="0" smtClean="0"/>
              <a:t>Determines how much groundwater can be stored</a:t>
            </a:r>
          </a:p>
          <a:p>
            <a:pPr lvl="1"/>
            <a:r>
              <a:rPr lang="en-US" dirty="0" smtClean="0"/>
              <a:t>Permeability</a:t>
            </a:r>
          </a:p>
          <a:p>
            <a:pPr lvl="2"/>
            <a:r>
              <a:rPr lang="en-US" dirty="0" smtClean="0"/>
              <a:t>Ability to transmit water through connected pore spaces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212" y="3352801"/>
            <a:ext cx="4866840" cy="1622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579" y="4992686"/>
            <a:ext cx="3228428" cy="186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8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575201"/>
            <a:ext cx="3318164" cy="511646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Porosity and Permeability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415" y="1825625"/>
            <a:ext cx="3389167" cy="3571495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8783781" y="1825625"/>
            <a:ext cx="3075709" cy="4351338"/>
          </a:xfrm>
        </p:spPr>
        <p:txBody>
          <a:bodyPr/>
          <a:lstStyle/>
          <a:p>
            <a:r>
              <a:rPr lang="en-US" dirty="0" smtClean="0"/>
              <a:t>It’s not the number of pores but the size of the pores that determine whether a soil has high permeability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464" y="4823942"/>
            <a:ext cx="1775150" cy="2048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7394" y="6361366"/>
            <a:ext cx="935955" cy="2195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0463" y="3387432"/>
            <a:ext cx="1987289" cy="18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1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smtClean="0"/>
              <a:t>Aquifers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09164" y="1825625"/>
            <a:ext cx="3844636" cy="4351338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sz="2800" dirty="0"/>
              <a:t>Aquifers are a source of freshwater</a:t>
            </a:r>
          </a:p>
          <a:p>
            <a:r>
              <a:rPr lang="en-US" dirty="0" smtClean="0"/>
              <a:t>The water held in aquifers is being used faster then the rate of replenishment</a:t>
            </a:r>
            <a:endParaRPr lang="en-US" dirty="0"/>
          </a:p>
        </p:txBody>
      </p:sp>
      <p:pic>
        <p:nvPicPr>
          <p:cNvPr id="1026" name="Picture 2" descr="http://skywalker.cochise.edu/wellerr/students/soil-house/project_files/image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120" y="4425055"/>
            <a:ext cx="3439680" cy="243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3027"/>
            <a:ext cx="6431806" cy="447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33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Underground to Aboveground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Features that can cause water from underground to come aboveground are:</a:t>
            </a:r>
          </a:p>
          <a:p>
            <a:pPr marL="914400" lvl="1" indent="-457200">
              <a:buAutoNum type="arabicPeriod"/>
            </a:pPr>
            <a:r>
              <a:rPr lang="en-US" sz="3200" dirty="0" smtClean="0"/>
              <a:t>Springs (natural)</a:t>
            </a:r>
          </a:p>
          <a:p>
            <a:pPr marL="914400" lvl="1" indent="-457200">
              <a:buAutoNum type="arabicPeriod"/>
            </a:pPr>
            <a:r>
              <a:rPr lang="en-US" sz="3200" dirty="0" smtClean="0"/>
              <a:t>Wells (man made)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596</Words>
  <Application>Microsoft Office PowerPoint</Application>
  <PresentationFormat>Widescreen</PresentationFormat>
  <Paragraphs>79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Do First</vt:lpstr>
      <vt:lpstr>Groundwater Notes</vt:lpstr>
      <vt:lpstr>The Ground</vt:lpstr>
      <vt:lpstr>Permeable Rock or Soil</vt:lpstr>
      <vt:lpstr>Zone of Saturation</vt:lpstr>
      <vt:lpstr>Water Movement</vt:lpstr>
      <vt:lpstr>Porosity and Permeability </vt:lpstr>
      <vt:lpstr>Aquifers</vt:lpstr>
      <vt:lpstr>Underground to Aboveground</vt:lpstr>
      <vt:lpstr>Springs</vt:lpstr>
      <vt:lpstr>Geyser</vt:lpstr>
      <vt:lpstr>PowerPoint Presentation</vt:lpstr>
      <vt:lpstr>Well</vt:lpstr>
      <vt:lpstr>PowerPoint Presentation</vt:lpstr>
      <vt:lpstr>Caverns</vt:lpstr>
      <vt:lpstr>Cavern features</vt:lpstr>
      <vt:lpstr>Carlsbad Caverns</vt:lpstr>
      <vt:lpstr>https://www.youtube.com/watch?v=ob9WFa6FGDo </vt:lpstr>
      <vt:lpstr>Sinkhole</vt:lpstr>
      <vt:lpstr>Environmental Concerns</vt:lpstr>
      <vt:lpstr>DYL </vt:lpstr>
      <vt:lpstr>Geyser</vt:lpstr>
    </vt:vector>
  </TitlesOfParts>
  <Company>Fulton County School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Groundwater and Soil Part 1</dc:title>
  <dc:creator>Jain, Kajal</dc:creator>
  <cp:lastModifiedBy>Jain, Kajal</cp:lastModifiedBy>
  <cp:revision>22</cp:revision>
  <dcterms:created xsi:type="dcterms:W3CDTF">2016-01-20T03:12:10Z</dcterms:created>
  <dcterms:modified xsi:type="dcterms:W3CDTF">2016-01-20T15:31:54Z</dcterms:modified>
</cp:coreProperties>
</file>